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CE7B4C8-2C5A-4E22-A96B-70817D45A67D}" type="datetimeFigureOut">
              <a:rPr lang="en-US" smtClean="0"/>
              <a:pPr/>
              <a:t>9/7/2009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4CBBFFF-A664-4533-B6FC-92C86290EB9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1.3: Research in Psychology</a:t>
            </a:r>
            <a:br>
              <a:rPr lang="en-US" dirty="0" smtClean="0"/>
            </a:br>
            <a:r>
              <a:rPr lang="en-US" dirty="0" smtClean="0"/>
              <a:t>Experimental Methods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Aim</a:t>
            </a:r>
            <a:r>
              <a:rPr lang="en-US" dirty="0" smtClean="0"/>
              <a:t>: purpose</a:t>
            </a:r>
          </a:p>
          <a:p>
            <a:r>
              <a:rPr lang="en-US" b="1" dirty="0" smtClean="0"/>
              <a:t>Independent Variable </a:t>
            </a:r>
            <a:r>
              <a:rPr lang="en-US" dirty="0" smtClean="0"/>
              <a:t>(IV): </a:t>
            </a:r>
            <a:r>
              <a:rPr lang="en-US" u="sng" dirty="0" smtClean="0"/>
              <a:t>manipulated</a:t>
            </a:r>
            <a:r>
              <a:rPr lang="en-US" dirty="0" smtClean="0"/>
              <a:t> variable</a:t>
            </a:r>
          </a:p>
          <a:p>
            <a:r>
              <a:rPr lang="en-US" b="1" dirty="0" smtClean="0"/>
              <a:t>Dependent Variable</a:t>
            </a:r>
            <a:r>
              <a:rPr lang="en-US" dirty="0" smtClean="0"/>
              <a:t>: (DV) </a:t>
            </a:r>
            <a:r>
              <a:rPr lang="en-US" u="sng" dirty="0" smtClean="0"/>
              <a:t>measured</a:t>
            </a:r>
            <a:r>
              <a:rPr lang="en-US" dirty="0" smtClean="0"/>
              <a:t> variable</a:t>
            </a:r>
          </a:p>
          <a:p>
            <a:r>
              <a:rPr lang="en-US" b="1" dirty="0" err="1" smtClean="0"/>
              <a:t>Operationalized</a:t>
            </a:r>
            <a:r>
              <a:rPr lang="en-US" b="1" dirty="0" smtClean="0"/>
              <a:t> Variable</a:t>
            </a:r>
            <a:r>
              <a:rPr lang="en-US" dirty="0" smtClean="0"/>
              <a:t>:  Written so what is being measured is clear.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Experimental Hypothesis</a:t>
            </a:r>
            <a:r>
              <a:rPr lang="en-US" dirty="0" smtClean="0"/>
              <a:t>:  predicts the relationship between the IV and DV.  What will be the outcome?</a:t>
            </a:r>
          </a:p>
          <a:p>
            <a:r>
              <a:rPr lang="en-US" b="1" dirty="0" smtClean="0"/>
              <a:t>Control condition</a:t>
            </a:r>
            <a:r>
              <a:rPr lang="en-US" dirty="0" smtClean="0"/>
              <a:t>: comparison of two conditions related to IV.</a:t>
            </a:r>
          </a:p>
          <a:p>
            <a:r>
              <a:rPr lang="en-US" b="1" dirty="0" smtClean="0"/>
              <a:t>Null Hypothesis</a:t>
            </a:r>
            <a:r>
              <a:rPr lang="en-US" dirty="0" smtClean="0"/>
              <a:t>:  predicts no result or will be due to chance.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Kinds of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Laboratory Experiments</a:t>
            </a:r>
          </a:p>
          <a:p>
            <a:pPr lvl="1"/>
            <a:r>
              <a:rPr lang="en-US" dirty="0" smtClean="0"/>
              <a:t>Pro:  Strict control of variables</a:t>
            </a:r>
          </a:p>
          <a:p>
            <a:pPr lvl="1"/>
            <a:r>
              <a:rPr lang="en-US" dirty="0" smtClean="0"/>
              <a:t>Cons:  Artificial, not real world</a:t>
            </a:r>
          </a:p>
          <a:p>
            <a:r>
              <a:rPr lang="en-US" b="1" dirty="0" smtClean="0"/>
              <a:t>Field Experiment</a:t>
            </a:r>
            <a:r>
              <a:rPr lang="en-US" dirty="0" smtClean="0"/>
              <a:t>:   Natural Environment, but variables are manipulated.</a:t>
            </a:r>
          </a:p>
          <a:p>
            <a:pPr lvl="1"/>
            <a:r>
              <a:rPr lang="en-US" dirty="0" smtClean="0"/>
              <a:t>Has </a:t>
            </a:r>
            <a:r>
              <a:rPr lang="en-US" u="sng" dirty="0" smtClean="0"/>
              <a:t>Ecological Validity</a:t>
            </a:r>
          </a:p>
          <a:p>
            <a:r>
              <a:rPr lang="en-US" b="1" dirty="0" smtClean="0"/>
              <a:t>Natural Experiment</a:t>
            </a:r>
            <a:r>
              <a:rPr lang="en-US" dirty="0" smtClean="0"/>
              <a:t>:  no control over variables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Points to Consider: Experiments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/>
              <a:t>Confounding variables</a:t>
            </a:r>
            <a:r>
              <a:rPr lang="en-US" dirty="0" smtClean="0"/>
              <a:t>:  undesirable variables that influence the relationship between IV and DV.</a:t>
            </a:r>
          </a:p>
          <a:p>
            <a:pPr lvl="1"/>
            <a:r>
              <a:rPr lang="en-US" dirty="0" smtClean="0"/>
              <a:t>Demand Characteristics</a:t>
            </a:r>
          </a:p>
          <a:p>
            <a:pPr lvl="2"/>
            <a:r>
              <a:rPr lang="en-US" u="sng" dirty="0" smtClean="0"/>
              <a:t>Hawthorne Effect</a:t>
            </a:r>
          </a:p>
          <a:p>
            <a:pPr lvl="2"/>
            <a:r>
              <a:rPr lang="en-US" dirty="0" smtClean="0"/>
              <a:t>Solution:  </a:t>
            </a:r>
            <a:r>
              <a:rPr lang="en-US" u="sng" dirty="0" smtClean="0"/>
              <a:t>Single Blind Control</a:t>
            </a:r>
          </a:p>
          <a:p>
            <a:pPr lvl="1"/>
            <a:r>
              <a:rPr lang="en-US" dirty="0" smtClean="0"/>
              <a:t>Researcher Bias</a:t>
            </a:r>
          </a:p>
          <a:p>
            <a:pPr lvl="2"/>
            <a:r>
              <a:rPr lang="en-US" dirty="0" smtClean="0"/>
              <a:t>Solution:  Double Blind Control</a:t>
            </a:r>
          </a:p>
          <a:p>
            <a:pPr lvl="1"/>
            <a:r>
              <a:rPr lang="en-US" dirty="0" smtClean="0"/>
              <a:t>Participant Variability</a:t>
            </a:r>
          </a:p>
          <a:p>
            <a:pPr lvl="2"/>
            <a:r>
              <a:rPr lang="en-US" dirty="0" smtClean="0"/>
              <a:t>Sample Problems affect DV.</a:t>
            </a:r>
          </a:p>
          <a:p>
            <a:pPr lvl="2"/>
            <a:r>
              <a:rPr lang="en-US" dirty="0" smtClean="0"/>
              <a:t>Solution:  Random sampling</a:t>
            </a:r>
          </a:p>
          <a:p>
            <a:pPr lvl="1"/>
            <a:r>
              <a:rPr lang="en-US" dirty="0" smtClean="0"/>
              <a:t>Artificiality</a:t>
            </a:r>
          </a:p>
          <a:p>
            <a:pPr lvl="2"/>
            <a:r>
              <a:rPr lang="en-US" dirty="0" smtClean="0"/>
              <a:t>Lack of Ecological Validity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Correlational</a:t>
            </a:r>
            <a:r>
              <a:rPr lang="en-US" dirty="0" smtClean="0"/>
              <a:t>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Positive Correlation:  Both variables affected in same way.</a:t>
            </a:r>
          </a:p>
          <a:p>
            <a:r>
              <a:rPr lang="en-US" dirty="0" smtClean="0"/>
              <a:t>Negative Correlation:  X increases, Y decreases</a:t>
            </a:r>
          </a:p>
          <a:p>
            <a:pPr lvl="1"/>
            <a:r>
              <a:rPr lang="en-US" dirty="0" smtClean="0"/>
              <a:t>Ex.  TV watching, Exam scores</a:t>
            </a:r>
          </a:p>
          <a:p>
            <a:r>
              <a:rPr lang="en-US" dirty="0" smtClean="0"/>
              <a:t>Bidirectional ambiguity:  Which one caused which?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Topic: 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People who often ate Frosted Flakes as children had half the cancer rate of those who never at the cereal.</a:t>
            </a:r>
          </a:p>
          <a:p>
            <a:r>
              <a:rPr lang="en-US" dirty="0" smtClean="0"/>
              <a:t>Conversely, Those who often ate oatmeal as children were four times more likely to develop cancer than those who did not.</a:t>
            </a:r>
          </a:p>
          <a:p>
            <a:r>
              <a:rPr lang="en-US" dirty="0" smtClean="0"/>
              <a:t>Are these good correlations?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correlation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ice cream consumption = higher crime rates.</a:t>
            </a:r>
          </a:p>
          <a:p>
            <a:r>
              <a:rPr lang="en-US" dirty="0" smtClean="0"/>
              <a:t>High TV watching = High obesity</a:t>
            </a:r>
          </a:p>
          <a:p>
            <a:pPr lvl="1"/>
            <a:r>
              <a:rPr lang="en-US" dirty="0" smtClean="0"/>
              <a:t>What are some possible third factor explanations?</a:t>
            </a:r>
          </a:p>
          <a:p>
            <a:pPr lvl="1"/>
            <a:r>
              <a:rPr lang="en-US" dirty="0" smtClean="0"/>
              <a:t>Bidirectional Ambiguity?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1707</TotalTime>
  <Words>286</Words>
  <Application>Microsoft Office PowerPoint</Application>
  <PresentationFormat>On-screen Show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Module</vt:lpstr>
      <vt:lpstr>1.3: Research in Psychology Experimental Methods</vt:lpstr>
      <vt:lpstr>Experiments</vt:lpstr>
      <vt:lpstr>Slide 3</vt:lpstr>
      <vt:lpstr>Different Kinds of Experiments</vt:lpstr>
      <vt:lpstr>Points to Consider: Experiments</vt:lpstr>
      <vt:lpstr>Correlational Studies</vt:lpstr>
      <vt:lpstr>Discussion Topic:  Correlation</vt:lpstr>
      <vt:lpstr>More correlation examples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1.3: Research in Psychology Experimental Methods</dc:title>
  <dc:creator>Marcus Lee</dc:creator>
  <cp:lastModifiedBy>Marcus Lee</cp:lastModifiedBy>
  <cp:revision>39</cp:revision>
  <dcterms:created xsi:type="dcterms:W3CDTF">2009-09-04T12:33:07Z</dcterms:created>
  <dcterms:modified xsi:type="dcterms:W3CDTF">2009-09-08T02:59:53Z</dcterms:modified>
</cp:coreProperties>
</file>